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56" r:id="rId4"/>
    <p:sldId id="357" r:id="rId5"/>
    <p:sldId id="358" r:id="rId6"/>
    <p:sldId id="359" r:id="rId7"/>
    <p:sldId id="361" r:id="rId8"/>
    <p:sldId id="260" r:id="rId9"/>
    <p:sldId id="270" r:id="rId10"/>
    <p:sldId id="271" r:id="rId11"/>
    <p:sldId id="273" r:id="rId12"/>
    <p:sldId id="272" r:id="rId13"/>
    <p:sldId id="345" r:id="rId14"/>
    <p:sldId id="360" r:id="rId15"/>
    <p:sldId id="349" r:id="rId16"/>
    <p:sldId id="350" r:id="rId17"/>
    <p:sldId id="351" r:id="rId18"/>
    <p:sldId id="352" r:id="rId19"/>
    <p:sldId id="353" r:id="rId20"/>
    <p:sldId id="354" r:id="rId21"/>
    <p:sldId id="362" r:id="rId22"/>
    <p:sldId id="344" r:id="rId23"/>
    <p:sldId id="355" r:id="rId24"/>
  </p:sldIdLst>
  <p:sldSz cx="9144000" cy="6858000" type="screen4x3"/>
  <p:notesSz cx="687705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CCCC"/>
    <a:srgbClr val="387038"/>
    <a:srgbClr val="BD92DE"/>
    <a:srgbClr val="333399"/>
    <a:srgbClr val="5FAF5F"/>
    <a:srgbClr val="FF6600"/>
    <a:srgbClr val="A50021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3462" autoAdjust="0"/>
  </p:normalViewPr>
  <p:slideViewPr>
    <p:cSldViewPr>
      <p:cViewPr varScale="1">
        <p:scale>
          <a:sx n="90" d="100"/>
          <a:sy n="90" d="100"/>
        </p:scale>
        <p:origin x="14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48" y="-9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ektion Gymnasium" userId="ff6b74af-9347-47df-8e2e-b96706537938" providerId="ADAL" clId="{DC127F95-AF56-FE4F-BA10-8597631039A2}"/>
    <pc:docChg chg="undo custSel modSld">
      <pc:chgData name="Direktion Gymnasium" userId="ff6b74af-9347-47df-8e2e-b96706537938" providerId="ADAL" clId="{DC127F95-AF56-FE4F-BA10-8597631039A2}" dt="2019-11-16T19:11:15.511" v="9" actId="14100"/>
      <pc:docMkLst>
        <pc:docMk/>
      </pc:docMkLst>
      <pc:sldChg chg="modSp">
        <pc:chgData name="Direktion Gymnasium" userId="ff6b74af-9347-47df-8e2e-b96706537938" providerId="ADAL" clId="{DC127F95-AF56-FE4F-BA10-8597631039A2}" dt="2019-11-16T19:11:15.511" v="9" actId="14100"/>
        <pc:sldMkLst>
          <pc:docMk/>
          <pc:sldMk cId="0" sldId="256"/>
        </pc:sldMkLst>
        <pc:spChg chg="mod">
          <ac:chgData name="Direktion Gymnasium" userId="ff6b74af-9347-47df-8e2e-b96706537938" providerId="ADAL" clId="{DC127F95-AF56-FE4F-BA10-8597631039A2}" dt="2019-11-16T19:03:12.161" v="3" actId="1076"/>
          <ac:spMkLst>
            <pc:docMk/>
            <pc:sldMk cId="0" sldId="256"/>
            <ac:spMk id="2061" creationId="{00000000-0000-0000-0000-000000000000}"/>
          </ac:spMkLst>
        </pc:spChg>
        <pc:spChg chg="mod">
          <ac:chgData name="Direktion Gymnasium" userId="ff6b74af-9347-47df-8e2e-b96706537938" providerId="ADAL" clId="{DC127F95-AF56-FE4F-BA10-8597631039A2}" dt="2019-11-16T19:04:10.420" v="8" actId="1036"/>
          <ac:spMkLst>
            <pc:docMk/>
            <pc:sldMk cId="0" sldId="256"/>
            <ac:spMk id="10243" creationId="{00000000-0000-0000-0000-000000000000}"/>
          </ac:spMkLst>
        </pc:spChg>
        <pc:picChg chg="mod">
          <ac:chgData name="Direktion Gymnasium" userId="ff6b74af-9347-47df-8e2e-b96706537938" providerId="ADAL" clId="{DC127F95-AF56-FE4F-BA10-8597631039A2}" dt="2019-11-16T19:11:15.511" v="9" actId="14100"/>
          <ac:picMkLst>
            <pc:docMk/>
            <pc:sldMk cId="0" sldId="256"/>
            <ac:picMk id="10244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3"/>
      <c:hPercent val="65"/>
      <c:rotY val="12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7.19910011248594E-2"/>
          <c:y val="1.1848341232227487E-2"/>
          <c:w val="0.67604049493813279"/>
          <c:h val="0.874407582938388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Pflichtschule, o.</c:v>
                </c:pt>
              </c:strCache>
            </c:strRef>
          </c:tx>
          <c:spPr>
            <a:solidFill>
              <a:srgbClr val="2A6FF9"/>
            </a:solidFill>
            <a:ln w="1141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FB8CD"/>
              </a:solidFill>
              <a:ln w="1141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15-4D50-B400-2D1038BCE9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15-4D50-B400-2D1038BCE9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10/2017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5-4D50-B400-2D1038BCE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Lehre</c:v>
                </c:pt>
              </c:strCache>
            </c:strRef>
          </c:tx>
          <c:spPr>
            <a:solidFill>
              <a:srgbClr val="FFFF00"/>
            </a:solidFill>
            <a:ln w="114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0-4E80-851E-3234166A8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10/2017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5-4D50-B400-2D1038BCE95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BMS</c:v>
                </c:pt>
              </c:strCache>
            </c:strRef>
          </c:tx>
          <c:spPr>
            <a:solidFill>
              <a:srgbClr val="00FFFF"/>
            </a:solidFill>
            <a:ln w="114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00-4E80-851E-3234166A8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10/2017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5-4D50-B400-2D1038BCE95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BHS</c:v>
                </c:pt>
              </c:strCache>
            </c:strRef>
          </c:tx>
          <c:spPr>
            <a:solidFill>
              <a:srgbClr val="00FF00"/>
            </a:solidFill>
            <a:ln w="114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00-4E80-851E-3234166A8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10/2017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15-4D50-B400-2D1038BCE95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AHS</c:v>
                </c:pt>
              </c:strCache>
            </c:strRef>
          </c:tx>
          <c:spPr>
            <a:solidFill>
              <a:srgbClr val="FF0000"/>
            </a:solidFill>
            <a:ln w="114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00-4E80-851E-3234166A8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10/2017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15-4D50-B400-2D1038BCE95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Uni, Akademien, FH</c:v>
                </c:pt>
              </c:strCache>
            </c:strRef>
          </c:tx>
          <c:spPr>
            <a:solidFill>
              <a:srgbClr val="FF00FF"/>
            </a:solidFill>
            <a:ln w="114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00-4E80-851E-3234166A8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10/2017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15-4D50-B400-2D1038BCE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90822528"/>
        <c:axId val="90824064"/>
        <c:axId val="0"/>
      </c:bar3DChart>
      <c:catAx>
        <c:axId val="90822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824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0824064"/>
        <c:scaling>
          <c:orientation val="minMax"/>
        </c:scaling>
        <c:delete val="0"/>
        <c:axPos val="l"/>
        <c:majorGridlines>
          <c:spPr>
            <a:ln w="285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0822528"/>
        <c:crosses val="autoZero"/>
        <c:crossBetween val="between"/>
      </c:valAx>
      <c:spPr>
        <a:noFill/>
        <a:ln w="2282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F343E64-85B7-4CAE-95FE-C57CBE13F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326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9800"/>
            <a:ext cx="55022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3" tIns="48222" rIns="96443" bIns="482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C752BFA-FCF4-40B3-8F55-DF0DAEAF1F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908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45C29-9240-41E1-AA16-7EB864CE30F4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B723B-C45F-483B-AE94-ABBFCB403ADF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B9B34-F23B-4985-9FF3-DBEF7A9BA1A3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C6758-E48C-45E7-883F-1A0A49F58F2D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68276-EA9D-4E48-AE5A-E1E8F71D949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C7041-350B-407D-8437-943712EE367C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de-DE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de-DE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AT">
                <a:latin typeface="Arial" pitchFamily="34" charset="0"/>
              </a:endParaRPr>
            </a:p>
          </p:txBody>
        </p:sp>
      </p:grpSp>
      <p:sp>
        <p:nvSpPr>
          <p:cNvPr id="10" name="PubL"/>
          <p:cNvSpPr>
            <a:spLocks noEditPoints="1" noChangeArrowheads="1"/>
          </p:cNvSpPr>
          <p:nvPr userDrawn="1"/>
        </p:nvSpPr>
        <p:spPr bwMode="auto">
          <a:xfrm rot="5400000">
            <a:off x="-1682750" y="1682750"/>
            <a:ext cx="6858000" cy="3492500"/>
          </a:xfrm>
          <a:custGeom>
            <a:avLst/>
            <a:gdLst>
              <a:gd name="T0" fmla="*/ 288290 w 21600"/>
              <a:gd name="T1" fmla="*/ 0 h 21600"/>
              <a:gd name="T2" fmla="*/ 0 w 21600"/>
              <a:gd name="T3" fmla="*/ 1746250 h 21600"/>
              <a:gd name="T4" fmla="*/ 3429000 w 21600"/>
              <a:gd name="T5" fmla="*/ 3492500 h 21600"/>
              <a:gd name="T6" fmla="*/ 6858000 w 21600"/>
              <a:gd name="T7" fmla="*/ 31702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761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613"/>
                </a:lnTo>
                <a:lnTo>
                  <a:pt x="1815" y="17613"/>
                </a:lnTo>
                <a:lnTo>
                  <a:pt x="18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 userDrawn="1"/>
        </p:nvSpPr>
        <p:spPr bwMode="auto">
          <a:xfrm>
            <a:off x="323850" y="404813"/>
            <a:ext cx="8675688" cy="7200900"/>
          </a:xfrm>
          <a:prstGeom prst="roundRect">
            <a:avLst>
              <a:gd name="adj" fmla="val 1047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de-DE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7164388" y="6583363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pitchFamily="34" charset="0"/>
              </a:rPr>
              <a:t>Mag. Tschinkel 2012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416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E59E29A-CEB4-4947-B0E1-2522971174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CF61-805F-4DB4-8146-3319F8C31D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BC21-87C7-4819-82E7-F4480ECAC1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261E-2788-4162-806A-E1A5C85784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DA242-CA1A-4D44-9E81-30A9B8175A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6A71-86A6-4D76-B5D1-92FF769C0A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D16E-C21D-4FFF-9E40-87C16B6FE2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809D-1CBB-41A4-8C04-A77320F4CA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4463-A358-43C8-BF4A-C0E4AB30A6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5981-F87D-49AC-8832-675D3C404C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2293-F5BE-4C9A-BB66-37CA226CFE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5DD6-3432-4386-8C24-9C6F7BBAD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113F-AE7C-4CA7-A67F-46BD32EB13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3DF7-18F3-4BE7-8B77-358577BF66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8B92-E57E-4A48-A93B-79F57D5C20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ubL"/>
          <p:cNvSpPr>
            <a:spLocks noEditPoints="1" noChangeArrowheads="1"/>
          </p:cNvSpPr>
          <p:nvPr userDrawn="1"/>
        </p:nvSpPr>
        <p:spPr bwMode="auto">
          <a:xfrm rot="5400000">
            <a:off x="-1682750" y="1682750"/>
            <a:ext cx="6858000" cy="3492500"/>
          </a:xfrm>
          <a:custGeom>
            <a:avLst/>
            <a:gdLst>
              <a:gd name="T0" fmla="*/ 288290 w 21600"/>
              <a:gd name="T1" fmla="*/ 0 h 21600"/>
              <a:gd name="T2" fmla="*/ 0 w 21600"/>
              <a:gd name="T3" fmla="*/ 1746250 h 21600"/>
              <a:gd name="T4" fmla="*/ 3429000 w 21600"/>
              <a:gd name="T5" fmla="*/ 3492500 h 21600"/>
              <a:gd name="T6" fmla="*/ 6858000 w 21600"/>
              <a:gd name="T7" fmla="*/ 31702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761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613"/>
                </a:lnTo>
                <a:lnTo>
                  <a:pt x="1815" y="17613"/>
                </a:lnTo>
                <a:lnTo>
                  <a:pt x="18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7171" name="AutoShape 5"/>
          <p:cNvSpPr>
            <a:spLocks noChangeArrowheads="1"/>
          </p:cNvSpPr>
          <p:nvPr userDrawn="1"/>
        </p:nvSpPr>
        <p:spPr bwMode="auto">
          <a:xfrm>
            <a:off x="323850" y="404813"/>
            <a:ext cx="8675688" cy="7200900"/>
          </a:xfrm>
          <a:prstGeom prst="roundRect">
            <a:avLst>
              <a:gd name="adj" fmla="val 1047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de-DE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 userDrawn="1"/>
        </p:nvSpPr>
        <p:spPr bwMode="auto">
          <a:xfrm>
            <a:off x="7164388" y="6583363"/>
            <a:ext cx="165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Arial" pitchFamily="34" charset="0"/>
              </a:rPr>
              <a:t>Mag. Tschinkel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820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20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AT">
                  <a:latin typeface="Arial" pitchFamily="34" charset="0"/>
                </a:endParaRPr>
              </a:p>
            </p:txBody>
          </p:sp>
          <p:sp>
            <p:nvSpPr>
              <p:cNvPr id="820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Arial" pitchFamily="34" charset="0"/>
                </a:endParaRPr>
              </a:p>
            </p:txBody>
          </p:sp>
        </p:grpSp>
        <p:grpSp>
          <p:nvGrpSpPr>
            <p:cNvPr id="820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20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AT">
                  <a:latin typeface="Arial" pitchFamily="34" charset="0"/>
                </a:endParaRPr>
              </a:p>
            </p:txBody>
          </p:sp>
          <p:sp>
            <p:nvSpPr>
              <p:cNvPr id="820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AT">
                  <a:latin typeface="Arial" pitchFamily="34" charset="0"/>
                </a:endParaRPr>
              </a:p>
            </p:txBody>
          </p:sp>
        </p:grpSp>
      </p:grpSp>
      <p:sp>
        <p:nvSpPr>
          <p:cNvPr id="819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40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06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0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E213BDA-0F7F-4121-A006-10E8493BA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200" name="PubL"/>
          <p:cNvSpPr>
            <a:spLocks noEditPoints="1" noChangeArrowheads="1"/>
          </p:cNvSpPr>
          <p:nvPr userDrawn="1"/>
        </p:nvSpPr>
        <p:spPr bwMode="auto">
          <a:xfrm rot="5400000">
            <a:off x="-1682750" y="1682750"/>
            <a:ext cx="6858000" cy="3492500"/>
          </a:xfrm>
          <a:custGeom>
            <a:avLst/>
            <a:gdLst>
              <a:gd name="T0" fmla="*/ 288290 w 21600"/>
              <a:gd name="T1" fmla="*/ 0 h 21600"/>
              <a:gd name="T2" fmla="*/ 0 w 21600"/>
              <a:gd name="T3" fmla="*/ 1746250 h 21600"/>
              <a:gd name="T4" fmla="*/ 3429000 w 21600"/>
              <a:gd name="T5" fmla="*/ 3492500 h 21600"/>
              <a:gd name="T6" fmla="*/ 6858000 w 21600"/>
              <a:gd name="T7" fmla="*/ 31702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761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613"/>
                </a:lnTo>
                <a:lnTo>
                  <a:pt x="1815" y="17613"/>
                </a:lnTo>
                <a:lnTo>
                  <a:pt x="18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8201" name="AutoShape 15"/>
          <p:cNvSpPr>
            <a:spLocks noChangeArrowheads="1"/>
          </p:cNvSpPr>
          <p:nvPr userDrawn="1"/>
        </p:nvSpPr>
        <p:spPr bwMode="auto">
          <a:xfrm>
            <a:off x="323850" y="404813"/>
            <a:ext cx="8675688" cy="7200900"/>
          </a:xfrm>
          <a:prstGeom prst="roundRect">
            <a:avLst>
              <a:gd name="adj" fmla="val 1047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de-DE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alt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8343" y="3587522"/>
            <a:ext cx="4013200" cy="1822450"/>
          </a:xfrm>
        </p:spPr>
        <p:txBody>
          <a:bodyPr/>
          <a:lstStyle/>
          <a:p>
            <a:pPr eaLnBrk="1" hangingPunct="1"/>
            <a:endParaRPr lang="de-DE" altLang="de-DE" dirty="0"/>
          </a:p>
        </p:txBody>
      </p:sp>
      <p:pic>
        <p:nvPicPr>
          <p:cNvPr id="10244" name="Picture 4" descr="sacre_flug_MA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57" y="-2954338"/>
            <a:ext cx="9612313" cy="98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31913" y="5445125"/>
            <a:ext cx="7272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 C H U L </a:t>
            </a:r>
            <a:r>
              <a:rPr lang="de-AT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</a:t>
            </a:r>
            <a:r>
              <a:rPr lang="de-AT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 U F B A H N -</a:t>
            </a:r>
          </a:p>
          <a:p>
            <a:pPr algn="ctr">
              <a:defRPr/>
            </a:pPr>
            <a:r>
              <a:rPr lang="de-AT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 E R A T U N G</a:t>
            </a:r>
            <a:endParaRPr lang="de-DE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46" name="PubL"/>
          <p:cNvSpPr>
            <a:spLocks noEditPoints="1" noChangeArrowheads="1"/>
          </p:cNvSpPr>
          <p:nvPr/>
        </p:nvSpPr>
        <p:spPr bwMode="auto">
          <a:xfrm rot="5400000">
            <a:off x="-1682750" y="1682750"/>
            <a:ext cx="6858000" cy="3492500"/>
          </a:xfrm>
          <a:custGeom>
            <a:avLst/>
            <a:gdLst>
              <a:gd name="T0" fmla="*/ 288290 w 21600"/>
              <a:gd name="T1" fmla="*/ 0 h 21600"/>
              <a:gd name="T2" fmla="*/ 0 w 21600"/>
              <a:gd name="T3" fmla="*/ 1746250 h 21600"/>
              <a:gd name="T4" fmla="*/ 3429000 w 21600"/>
              <a:gd name="T5" fmla="*/ 3492500 h 21600"/>
              <a:gd name="T6" fmla="*/ 6858000 w 21600"/>
              <a:gd name="T7" fmla="*/ 31702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761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613"/>
                </a:lnTo>
                <a:lnTo>
                  <a:pt x="1815" y="17613"/>
                </a:lnTo>
                <a:lnTo>
                  <a:pt x="18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042988" y="1052513"/>
            <a:ext cx="6913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 KLASSE -   	</a:t>
            </a:r>
            <a:r>
              <a:rPr lang="de-AT" altLang="de-DE" sz="5400" dirty="0">
                <a:solidFill>
                  <a:srgbClr val="A50021"/>
                </a:solidFill>
                <a:latin typeface="Arial Black" pitchFamily="34" charset="0"/>
              </a:rPr>
              <a:t>	</a:t>
            </a:r>
            <a:endParaRPr lang="de-DE" altLang="de-DE" sz="5400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563938" y="2133600"/>
            <a:ext cx="5580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  NUN?</a:t>
            </a:r>
            <a:endParaRPr lang="de-DE" altLang="de-DE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64C016-5911-40B8-9CE5-EAB1317F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769" y="237083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0"/>
          <p:cNvGrpSpPr>
            <a:grpSpLocks/>
          </p:cNvGrpSpPr>
          <p:nvPr/>
        </p:nvGrpSpPr>
        <p:grpSpPr bwMode="auto">
          <a:xfrm>
            <a:off x="1259632" y="2277088"/>
            <a:ext cx="6265551" cy="1511952"/>
            <a:chOff x="1229" y="1763"/>
            <a:chExt cx="3997" cy="1651"/>
          </a:xfrm>
        </p:grpSpPr>
        <p:cxnSp>
          <p:nvCxnSpPr>
            <p:cNvPr id="4100" name="_s4100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1713" y="2422"/>
              <a:ext cx="195" cy="556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5" name="_s4101"/>
            <p:cNvSpPr>
              <a:spLocks noChangeArrowheads="1"/>
            </p:cNvSpPr>
            <p:nvPr/>
          </p:nvSpPr>
          <p:spPr bwMode="auto">
            <a:xfrm>
              <a:off x="1229" y="1763"/>
              <a:ext cx="967" cy="65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32462" tIns="16230" rIns="32462" bIns="162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BAFEP</a:t>
              </a:r>
            </a:p>
          </p:txBody>
        </p:sp>
        <p:sp>
          <p:nvSpPr>
            <p:cNvPr id="6" name="_s4102"/>
            <p:cNvSpPr>
              <a:spLocks noChangeArrowheads="1"/>
            </p:cNvSpPr>
            <p:nvPr/>
          </p:nvSpPr>
          <p:spPr bwMode="auto">
            <a:xfrm>
              <a:off x="1908" y="2542"/>
              <a:ext cx="3318" cy="8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32462" tIns="16230" rIns="32462" bIns="1623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Bildungsanstalt  für</a:t>
              </a:r>
              <a:r>
                <a:rPr kumimoji="0" lang="de-DE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br>
                <a:rPr kumimoji="0" lang="de-DE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Elementarpädagogik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Bildungsanstalten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E5233B-CEB7-49DA-9FA7-608C33FC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960" y="236247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rganization Chart 4"/>
          <p:cNvGrpSpPr>
            <a:grpSpLocks/>
          </p:cNvGrpSpPr>
          <p:nvPr/>
        </p:nvGrpSpPr>
        <p:grpSpPr bwMode="auto">
          <a:xfrm>
            <a:off x="611560" y="2133332"/>
            <a:ext cx="7764951" cy="4311077"/>
            <a:chOff x="274" y="1208"/>
            <a:chExt cx="1491" cy="2497"/>
          </a:xfrm>
        </p:grpSpPr>
        <p:cxnSp>
          <p:nvCxnSpPr>
            <p:cNvPr id="2" name="_s5124"/>
            <p:cNvCxnSpPr>
              <a:cxnSpLocks noChangeShapeType="1"/>
              <a:stCxn id="31" idx="1"/>
              <a:endCxn id="25" idx="2"/>
            </p:cNvCxnSpPr>
            <p:nvPr/>
          </p:nvCxnSpPr>
          <p:spPr bwMode="auto">
            <a:xfrm rot="10800000">
              <a:off x="488" y="1496"/>
              <a:ext cx="270" cy="2066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" name="_s5125"/>
            <p:cNvCxnSpPr>
              <a:cxnSpLocks noChangeShapeType="1"/>
              <a:stCxn id="30" idx="1"/>
              <a:endCxn id="25" idx="2"/>
            </p:cNvCxnSpPr>
            <p:nvPr/>
          </p:nvCxnSpPr>
          <p:spPr bwMode="auto">
            <a:xfrm rot="10800000">
              <a:off x="488" y="1496"/>
              <a:ext cx="270" cy="1691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" name="_s5126"/>
            <p:cNvCxnSpPr>
              <a:cxnSpLocks noChangeShapeType="1"/>
              <a:stCxn id="29" idx="1"/>
              <a:endCxn id="25" idx="2"/>
            </p:cNvCxnSpPr>
            <p:nvPr/>
          </p:nvCxnSpPr>
          <p:spPr bwMode="auto">
            <a:xfrm rot="10800000">
              <a:off x="488" y="1496"/>
              <a:ext cx="270" cy="1274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" name="_s5127"/>
            <p:cNvCxnSpPr>
              <a:cxnSpLocks noChangeShapeType="1"/>
              <a:stCxn id="28" idx="1"/>
              <a:endCxn id="25" idx="2"/>
            </p:cNvCxnSpPr>
            <p:nvPr/>
          </p:nvCxnSpPr>
          <p:spPr bwMode="auto">
            <a:xfrm rot="10800000">
              <a:off x="488" y="1496"/>
              <a:ext cx="270" cy="89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" name="_s5128"/>
            <p:cNvCxnSpPr>
              <a:cxnSpLocks noChangeShapeType="1"/>
              <a:stCxn id="27" idx="1"/>
              <a:endCxn id="25" idx="2"/>
            </p:cNvCxnSpPr>
            <p:nvPr/>
          </p:nvCxnSpPr>
          <p:spPr bwMode="auto">
            <a:xfrm rot="10800000">
              <a:off x="488" y="1496"/>
              <a:ext cx="270" cy="523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" name="_s5129"/>
            <p:cNvCxnSpPr>
              <a:cxnSpLocks noChangeShapeType="1"/>
              <a:stCxn id="26" idx="1"/>
              <a:endCxn id="25" idx="2"/>
            </p:cNvCxnSpPr>
            <p:nvPr/>
          </p:nvCxnSpPr>
          <p:spPr bwMode="auto">
            <a:xfrm rot="10800000">
              <a:off x="488" y="1496"/>
              <a:ext cx="270" cy="148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25" name="_s5130"/>
            <p:cNvSpPr>
              <a:spLocks noChangeArrowheads="1"/>
            </p:cNvSpPr>
            <p:nvPr/>
          </p:nvSpPr>
          <p:spPr bwMode="auto">
            <a:xfrm>
              <a:off x="274" y="1208"/>
              <a:ext cx="429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BMS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_s5131"/>
            <p:cNvSpPr>
              <a:spLocks noChangeArrowheads="1"/>
            </p:cNvSpPr>
            <p:nvPr/>
          </p:nvSpPr>
          <p:spPr bwMode="auto">
            <a:xfrm>
              <a:off x="758" y="1500"/>
              <a:ext cx="1007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Handelsschule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_s5132"/>
            <p:cNvSpPr>
              <a:spLocks noChangeArrowheads="1"/>
            </p:cNvSpPr>
            <p:nvPr/>
          </p:nvSpPr>
          <p:spPr bwMode="auto">
            <a:xfrm>
              <a:off x="758" y="1875"/>
              <a:ext cx="1007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Fachschule für wirtschaftliche Berufe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_s5133"/>
            <p:cNvSpPr>
              <a:spLocks noChangeArrowheads="1"/>
            </p:cNvSpPr>
            <p:nvPr/>
          </p:nvSpPr>
          <p:spPr bwMode="auto">
            <a:xfrm>
              <a:off x="758" y="2250"/>
              <a:ext cx="1007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Hauswirtschaftsschule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_s5134"/>
            <p:cNvSpPr>
              <a:spLocks noChangeArrowheads="1"/>
            </p:cNvSpPr>
            <p:nvPr/>
          </p:nvSpPr>
          <p:spPr bwMode="auto">
            <a:xfrm>
              <a:off x="758" y="2626"/>
              <a:ext cx="1007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Hotelfachschule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_s5135"/>
            <p:cNvSpPr>
              <a:spLocks noChangeArrowheads="1"/>
            </p:cNvSpPr>
            <p:nvPr/>
          </p:nvSpPr>
          <p:spPr bwMode="auto">
            <a:xfrm>
              <a:off x="758" y="3043"/>
              <a:ext cx="1007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Fachschule für Sozialberufe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_s5136"/>
            <p:cNvSpPr>
              <a:spLocks noChangeArrowheads="1"/>
            </p:cNvSpPr>
            <p:nvPr/>
          </p:nvSpPr>
          <p:spPr bwMode="auto">
            <a:xfrm>
              <a:off x="758" y="3418"/>
              <a:ext cx="1007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Fachschule für Mode &amp; Bekleidungstechnik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5" name="Title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Berufsbildende Mittlere Schulen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475B35-08E9-4B72-9767-EE5AA7A8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93" y="237083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BILDUNG in der AHS?</a:t>
            </a:r>
            <a:endParaRPr lang="en-GB" dirty="0"/>
          </a:p>
        </p:txBody>
      </p:sp>
      <p:sp>
        <p:nvSpPr>
          <p:cNvPr id="13314" name="Inhaltsplatzhalter 1"/>
          <p:cNvSpPr>
            <a:spLocks noGrp="1"/>
          </p:cNvSpPr>
          <p:nvPr>
            <p:ph idx="4294967295"/>
          </p:nvPr>
        </p:nvSpPr>
        <p:spPr>
          <a:xfrm>
            <a:off x="1219200" y="2204864"/>
            <a:ext cx="7924800" cy="388161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/>
              <a:t>Fundierte Allgemeinbildung für ALLE weiteren Berufs- oder Ausbildungswege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Persönlichkeitsbildung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Humanistische Bildung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Fundierte Vorbereitung auf Universitäten, Fachhochschulen, Kollegs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38D65B-7B29-40ED-ACF3-3456C33A1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616" y="476672"/>
            <a:ext cx="7924800" cy="1143000"/>
          </a:xfrm>
        </p:spPr>
        <p:txBody>
          <a:bodyPr/>
          <a:lstStyle/>
          <a:p>
            <a:r>
              <a:rPr lang="de-DE" dirty="0"/>
              <a:t>Von der AHS- zur BHS-Matura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70080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Nach Ablegen der AHS-Matura Besuch eines Kollegs jeglicher BHS möglich, Dauer zwei Jahre</a:t>
            </a:r>
          </a:p>
          <a:p>
            <a:endParaRPr lang="de-DE" sz="2800" dirty="0"/>
          </a:p>
          <a:p>
            <a:r>
              <a:rPr lang="de-DE" sz="2800" dirty="0"/>
              <a:t>Vorteile:</a:t>
            </a:r>
          </a:p>
          <a:p>
            <a:pPr marL="355600" indent="-355600"/>
            <a:r>
              <a:rPr lang="de-DE" sz="2800" dirty="0"/>
              <a:t>+ 	Berufsentscheidung erst mit 18 Jahren</a:t>
            </a:r>
          </a:p>
          <a:p>
            <a:pPr marL="355600" indent="-355600"/>
            <a:r>
              <a:rPr lang="de-DE" sz="2800" dirty="0"/>
              <a:t>+ 	Kombination aus breitgefächerter Allgemeinbildung und Berufsausbildung</a:t>
            </a:r>
          </a:p>
          <a:p>
            <a:endParaRPr lang="de-DE" sz="2800" dirty="0"/>
          </a:p>
          <a:p>
            <a:r>
              <a:rPr lang="de-DE" sz="2800" dirty="0"/>
              <a:t>Nachteil:</a:t>
            </a:r>
          </a:p>
          <a:p>
            <a:pPr marL="355600" indent="-355600"/>
            <a:r>
              <a:rPr lang="de-DE" sz="2800" dirty="0"/>
              <a:t>- 	Ein Jahr länger als direkt zur BHS-Matura</a:t>
            </a:r>
            <a:endParaRPr lang="de-AT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5D7E82-7070-4668-8EBB-225CF744A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29861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1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00897"/>
              </p:ext>
            </p:extLst>
          </p:nvPr>
        </p:nvGraphicFramePr>
        <p:xfrm>
          <a:off x="683568" y="2060848"/>
          <a:ext cx="7992887" cy="43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baseline="0" dirty="0"/>
                        <a:t>Technologie-unterstützter Unterricht</a:t>
                      </a:r>
                    </a:p>
                    <a:p>
                      <a:pPr marL="177800" marR="0" indent="-1778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de-DE" altLang="de-DE" sz="2000" b="1" dirty="0"/>
                        <a:t>Sprachzertifikate (Englisch,</a:t>
                      </a:r>
                      <a:r>
                        <a:rPr kumimoji="1" lang="de-DE" altLang="de-DE" sz="2000" b="1" baseline="0" dirty="0"/>
                        <a:t> Französisch)</a:t>
                      </a:r>
                    </a:p>
                    <a:p>
                      <a:pPr marL="177800" marR="0" indent="-1778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de-DE" altLang="de-DE" sz="2000" b="1" baseline="0" dirty="0"/>
                        <a:t>Mehrtägige Schulveranstaltungen: Sommersportwoche, Sprachwoche</a:t>
                      </a:r>
                    </a:p>
                    <a:p>
                      <a:pPr marL="177800" marR="0" indent="-1778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de-DE" altLang="de-DE" sz="2000" b="1" baseline="0" dirty="0"/>
                        <a:t>AustauschschülerInnen, Auslandsemester/-jahr</a:t>
                      </a:r>
                      <a:endParaRPr kumimoji="1" lang="de-DE" altLang="de-DE" sz="2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Oberstufenformen am </a:t>
            </a: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4C9437-D6D2-4877-AE06-9EF17256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5027"/>
              </p:ext>
            </p:extLst>
          </p:nvPr>
        </p:nvGraphicFramePr>
        <p:xfrm>
          <a:off x="683568" y="2071374"/>
          <a:ext cx="7992887" cy="43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Französisch</a:t>
                      </a:r>
                      <a:r>
                        <a:rPr kumimoji="1" lang="de-DE" altLang="de-DE" sz="2000" b="1" baseline="0" dirty="0"/>
                        <a:t> oder </a:t>
                      </a:r>
                      <a:r>
                        <a:rPr kumimoji="1" lang="de-DE" altLang="de-DE" sz="2000" b="1" dirty="0"/>
                        <a:t>Spanisch: 3 Std.</a:t>
                      </a:r>
                      <a:r>
                        <a:rPr kumimoji="1" lang="de-DE" altLang="de-DE" sz="2000" b="1" baseline="0" dirty="0"/>
                        <a:t> (weiterführend)</a:t>
                      </a:r>
                      <a:endParaRPr kumimoji="1" lang="de-DE" altLang="de-DE" sz="2000" b="1" dirty="0"/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Latein: 3 Std. (neu)</a:t>
                      </a:r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Bilingualer Unterricht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Oberstufenformen am </a:t>
            </a: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D62F93-EAEF-4B63-B0D7-4F3840F0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75994"/>
              </p:ext>
            </p:extLst>
          </p:nvPr>
        </p:nvGraphicFramePr>
        <p:xfrm>
          <a:off x="683568" y="2071374"/>
          <a:ext cx="7992887" cy="43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Latein: 3 Stunden </a:t>
                      </a:r>
                      <a:r>
                        <a:rPr kumimoji="1" lang="de-DE" altLang="de-DE" sz="2000" b="1" baseline="0" dirty="0"/>
                        <a:t>(weiterführend)</a:t>
                      </a:r>
                      <a:endParaRPr kumimoji="1" lang="de-DE" altLang="de-DE" sz="2000" b="1" dirty="0"/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Französisch</a:t>
                      </a:r>
                      <a:r>
                        <a:rPr kumimoji="1" lang="de-DE" altLang="de-DE" sz="2000" b="1" baseline="0" dirty="0"/>
                        <a:t> oder </a:t>
                      </a:r>
                      <a:r>
                        <a:rPr kumimoji="1" lang="de-DE" altLang="de-DE" sz="2000" b="1" dirty="0"/>
                        <a:t>Spanisch: 3 Stunden (neu)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Oberstufenformen am </a:t>
            </a: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0CCBC94-A9FC-4012-AB9A-5E55A666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78" y="188640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07585"/>
              </p:ext>
            </p:extLst>
          </p:nvPr>
        </p:nvGraphicFramePr>
        <p:xfrm>
          <a:off x="683568" y="2060848"/>
          <a:ext cx="7992887" cy="43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Labor: Physik, Biologie und Chemie: je 1 Stunde                       (5. – 7. Klasse)</a:t>
                      </a:r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Darstellende Geometrie: 2 Stunden (7. und 8. Klasse)</a:t>
                      </a:r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Mathematik: 4 Stunden (6. – 8. Klasse) </a:t>
                      </a:r>
                    </a:p>
                    <a:p>
                      <a:pPr marL="177800" marR="0" lvl="0" indent="-1778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de-DE" altLang="de-DE" sz="2000" b="1" dirty="0"/>
                        <a:t>Französisch</a:t>
                      </a:r>
                      <a:r>
                        <a:rPr kumimoji="1" lang="de-DE" altLang="de-DE" sz="2000" b="1" baseline="0" dirty="0"/>
                        <a:t> oder </a:t>
                      </a:r>
                      <a:r>
                        <a:rPr kumimoji="1" lang="de-DE" altLang="de-DE" sz="2000" b="1" dirty="0"/>
                        <a:t>Spanisch: 3 Std.</a:t>
                      </a:r>
                      <a:r>
                        <a:rPr kumimoji="1" lang="de-DE" altLang="de-DE" sz="2000" b="1" baseline="0" dirty="0"/>
                        <a:t> </a:t>
                      </a:r>
                      <a:r>
                        <a:rPr kumimoji="1" lang="de-DE" altLang="de-DE" sz="2000" b="1" dirty="0"/>
                        <a:t>(neu)</a:t>
                      </a:r>
                    </a:p>
                    <a:p>
                      <a:pPr marL="0" indent="0" algn="l" eaLnBrk="0" hangingPunct="0">
                        <a:buFont typeface="Arial" pitchFamily="34" charset="0"/>
                        <a:buNone/>
                      </a:pPr>
                      <a:endParaRPr kumimoji="1" lang="de-DE" altLang="de-DE" sz="2000" b="1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Oberstufenformen am </a:t>
            </a: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7FC87F-B4D2-4078-BEC5-53B774DE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971" y="188640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28775"/>
              </p:ext>
            </p:extLst>
          </p:nvPr>
        </p:nvGraphicFramePr>
        <p:xfrm>
          <a:off x="683568" y="2071374"/>
          <a:ext cx="7992887" cy="43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Latein oder Französisch </a:t>
                      </a:r>
                      <a:r>
                        <a:rPr kumimoji="1" lang="de-DE" altLang="de-DE" sz="2000" b="1" baseline="0" dirty="0"/>
                        <a:t>oder </a:t>
                      </a:r>
                      <a:r>
                        <a:rPr kumimoji="1" lang="de-DE" altLang="de-DE" sz="2000" b="1" dirty="0"/>
                        <a:t>Spanisch: 3 Stunden (neu)</a:t>
                      </a:r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Kommunikation und Präsentation: 1 Stunde (5. Klasse)</a:t>
                      </a:r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Musik:</a:t>
                      </a:r>
                      <a:r>
                        <a:rPr kumimoji="1" lang="de-DE" altLang="de-DE" sz="2000" b="1" baseline="0" dirty="0"/>
                        <a:t> </a:t>
                      </a:r>
                      <a:r>
                        <a:rPr kumimoji="1" lang="de-DE" altLang="de-DE" sz="2000" b="1" dirty="0"/>
                        <a:t>4/4/3/3 Stunden in der 5. – 8. Klasse</a:t>
                      </a:r>
                    </a:p>
                    <a:p>
                      <a:pPr marL="177800" indent="-177800" algn="l" eaLnBrk="0" hangingPunct="0"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Bildnerische Erziehung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Oberstufenformen am </a:t>
            </a: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95ECD7-49B6-41A9-A6C2-CE922192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39293"/>
              </p:ext>
            </p:extLst>
          </p:nvPr>
        </p:nvGraphicFramePr>
        <p:xfrm>
          <a:off x="683568" y="2071374"/>
          <a:ext cx="799288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0" indent="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None/>
                      </a:pPr>
                      <a:r>
                        <a:rPr kumimoji="1" lang="de-DE" altLang="de-DE" sz="1600" b="1" dirty="0"/>
                        <a:t>Ab der 6. Klasse: </a:t>
                      </a:r>
                    </a:p>
                    <a:p>
                      <a:pPr marL="342900" indent="-3429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de-DE" altLang="de-DE" sz="1600" b="1" dirty="0"/>
                        <a:t>Musikzweig: 4 Stunden WPF</a:t>
                      </a:r>
                    </a:p>
                    <a:p>
                      <a:pPr marL="342900" indent="-3429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de-DE" altLang="de-DE" sz="1600" b="1" dirty="0"/>
                        <a:t>Gymnasium und Europaklasse: 6 Stunden WPF</a:t>
                      </a:r>
                    </a:p>
                    <a:p>
                      <a:pPr marL="342900" indent="-3429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1" lang="de-DE" altLang="de-DE" sz="1600" b="1" dirty="0"/>
                        <a:t>Realgymnasium: 8 Stunden WPF </a:t>
                      </a:r>
                    </a:p>
                    <a:p>
                      <a:pPr marL="0" indent="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None/>
                      </a:pPr>
                      <a:r>
                        <a:rPr kumimoji="1" lang="de-DE" altLang="de-DE" sz="1600" b="1" dirty="0"/>
                        <a:t>Grundsätzlich stehen alle Fächer zur Verfügung, man unterscheidet: </a:t>
                      </a:r>
                    </a:p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1600" b="1" dirty="0"/>
                        <a:t>Vertiefend:  Ein bestehendes Fach zusätzlich wählen, </a:t>
                      </a:r>
                      <a:br>
                        <a:rPr kumimoji="1" lang="de-DE" altLang="de-DE" sz="1600" b="1" dirty="0"/>
                      </a:br>
                      <a:r>
                        <a:rPr kumimoji="1" lang="de-DE" altLang="de-DE" sz="1600" b="1" dirty="0"/>
                        <a:t>z.B.: Englisch, Geschichte,…</a:t>
                      </a:r>
                    </a:p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1600" b="1" dirty="0"/>
                        <a:t>Erweiternd: Ein neues Fach wählen, z.B.: weitere Fremdsprache (Französisch oder Spanisch), Informatik, Theorie des Sports, Kommunikation und Präsentation,…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Wahlpflichtfächer am </a:t>
            </a:r>
            <a:br>
              <a:rPr lang="en-GB" dirty="0"/>
            </a:b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AC17AA-ABD5-4649-807B-584F450D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758" y="229861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Ein Blick in die Zukunft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62201"/>
            <a:ext cx="7693025" cy="1930896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>
                <a:latin typeface="Arial" pitchFamily="34" charset="0"/>
              </a:rPr>
              <a:t>„Noch mehr als heute werden Wissen und Flexibilität wichtig sein. Dazu Sprachen, Internationalität und eine Portion Selbstsicherheit.“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4487913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DE" altLang="de-DE" dirty="0">
                <a:latin typeface="Arial" pitchFamily="34" charset="0"/>
              </a:rPr>
              <a:t>Helmut Brandstätter, KURIER Printausgabe, 8.10.2011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CF7B9B-6DD5-4EB5-BB62-30949F1C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44" y="237083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7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45771"/>
              </p:ext>
            </p:extLst>
          </p:nvPr>
        </p:nvGraphicFramePr>
        <p:xfrm>
          <a:off x="683568" y="2071374"/>
          <a:ext cx="7992887" cy="430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1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Europaklasse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Real-gymnasium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000" dirty="0"/>
                        <a:t>Real-gymnasium musisch-kreativ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314">
                <a:tc gridSpan="4">
                  <a:txBody>
                    <a:bodyPr/>
                    <a:lstStyle/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Ab der 6. Klasse wird voraussichtlich an allen höheren Schulen die NOST eingeführt.</a:t>
                      </a:r>
                    </a:p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Es erfolgt eine Umstellung von Schuljahren auf -semester.</a:t>
                      </a:r>
                    </a:p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Jedes Semester wird mit einem Zeugnis abgeschlossen.</a:t>
                      </a:r>
                    </a:p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Negativ abgeschlossene Fächer können bis zur Matura nachgemacht werden.</a:t>
                      </a:r>
                    </a:p>
                    <a:p>
                      <a:pPr marL="177800" indent="-177800" algn="l" eaLnBrk="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kumimoji="1" lang="de-DE" altLang="de-DE" sz="2000" b="1" dirty="0"/>
                        <a:t>Daher: keine Klassenwiederholungen mehr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0" hangingPunct="0"/>
                      <a:endParaRPr kumimoji="1" lang="de-DE" altLang="de-D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Neue </a:t>
            </a:r>
            <a:r>
              <a:rPr lang="en-GB" dirty="0" err="1"/>
              <a:t>Oberstufe</a:t>
            </a:r>
            <a:r>
              <a:rPr lang="en-GB" dirty="0"/>
              <a:t> NOST am </a:t>
            </a:r>
            <a:br>
              <a:rPr lang="en-GB" dirty="0"/>
            </a:br>
            <a:r>
              <a:rPr lang="de-DE" dirty="0"/>
              <a:t>GYMNASIUM SACRÉ COEUR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2A39AB-1E7A-4B88-95D8-5E43C41E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6552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Schlüsselqualifikationen im GYMNASIUM SACRÉ COEUR</a:t>
            </a:r>
            <a:endParaRPr lang="en-GB" dirty="0"/>
          </a:p>
        </p:txBody>
      </p:sp>
      <p:sp>
        <p:nvSpPr>
          <p:cNvPr id="11266" name="Inhaltsplatzhalter 1"/>
          <p:cNvSpPr>
            <a:spLocks noGrp="1"/>
          </p:cNvSpPr>
          <p:nvPr>
            <p:ph idx="4294967295"/>
          </p:nvPr>
        </p:nvSpPr>
        <p:spPr>
          <a:xfrm>
            <a:off x="827584" y="2132856"/>
            <a:ext cx="7924800" cy="3960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/>
              <a:t>Soziale Kompetenz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Teamfähigkeit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Multikulturelles Verständnis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Präsentationstechniken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Informationstechnologische Fertigkeiten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Kreativität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Sprachkompetenzen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0A6971-67BB-4D4C-80B4-C6C5B6B7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19228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4800" cy="1143000"/>
          </a:xfrm>
        </p:spPr>
        <p:txBody>
          <a:bodyPr/>
          <a:lstStyle/>
          <a:p>
            <a:pPr algn="ctr"/>
            <a:r>
              <a:rPr lang="en-GB" dirty="0"/>
              <a:t>Vielen Dank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Aufmerksamkeit</a:t>
            </a:r>
            <a:r>
              <a:rPr lang="en-GB" dirty="0"/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9CD257-A9EA-45B8-9E5F-89574679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564904"/>
            <a:ext cx="2592288" cy="37797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>
                <a:solidFill>
                  <a:srgbClr val="006666"/>
                </a:solidFill>
              </a:rPr>
              <a:t>Arbeitslose – Qualifikation</a:t>
            </a:r>
            <a:br>
              <a:rPr lang="de-DE" altLang="de-DE" b="0" dirty="0">
                <a:solidFill>
                  <a:srgbClr val="006666"/>
                </a:solidFill>
              </a:rPr>
            </a:br>
            <a:r>
              <a:rPr lang="de-DE" altLang="de-DE" sz="1800" b="0" dirty="0">
                <a:solidFill>
                  <a:srgbClr val="006666"/>
                </a:solidFill>
              </a:rPr>
              <a:t>9/2018, Angaben in %</a:t>
            </a:r>
            <a:endParaRPr lang="de-AT" dirty="0">
              <a:solidFill>
                <a:srgbClr val="006666"/>
              </a:solidFill>
            </a:endParaRPr>
          </a:p>
        </p:txBody>
      </p:sp>
      <p:graphicFrame>
        <p:nvGraphicFramePr>
          <p:cNvPr id="6" name="Inhaltsplatzhalter 3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15857"/>
              </p:ext>
            </p:extLst>
          </p:nvPr>
        </p:nvGraphicFramePr>
        <p:xfrm>
          <a:off x="1166416" y="2375384"/>
          <a:ext cx="7591425" cy="359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796136" y="60212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Quelle: AMS</a:t>
            </a:r>
            <a:endParaRPr lang="de-DE" altLang="de-DE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DB4170-A9EE-4544-AD94-512248F4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960" y="198549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4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5" y="1096199"/>
            <a:ext cx="8466138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4D14A2D-D14B-41C4-8487-0A052B5A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84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699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F81CE31-72DC-4CD1-8AB3-42FD9E25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36" y="237083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6540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Wichtige Fragen für Ihr Kind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r>
              <a:rPr lang="de-AT" dirty="0"/>
              <a:t>Wo liegen meine Interessen und Stärken?</a:t>
            </a:r>
          </a:p>
          <a:p>
            <a:r>
              <a:rPr lang="de-AT" dirty="0"/>
              <a:t>Wie wohl fühle ich mich in meiner derzeitigen Schule?</a:t>
            </a:r>
          </a:p>
          <a:p>
            <a:r>
              <a:rPr lang="de-AT" dirty="0"/>
              <a:t>Welche neuen Fächer kommen hier auf mich zu?</a:t>
            </a:r>
          </a:p>
          <a:p>
            <a:r>
              <a:rPr lang="de-AT" dirty="0"/>
              <a:t>Welche Veränderungen brächte ein Schulwechsel?</a:t>
            </a:r>
          </a:p>
          <a:p>
            <a:r>
              <a:rPr lang="de-AT" dirty="0"/>
              <a:t>Möchte ich mich wirklich schon spezialisieren?</a:t>
            </a:r>
          </a:p>
          <a:p>
            <a:r>
              <a:rPr lang="de-AT" dirty="0"/>
              <a:t>Habe ich bereits ein Berufsbild vor mir?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80CCFD-A27F-4C39-858C-F37E8616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60" y="237083"/>
            <a:ext cx="944962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0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1188" y="2178030"/>
            <a:ext cx="8353425" cy="2036386"/>
            <a:chOff x="611188" y="2178030"/>
            <a:chExt cx="8353425" cy="2036386"/>
          </a:xfrm>
        </p:grpSpPr>
        <p:cxnSp>
          <p:nvCxnSpPr>
            <p:cNvPr id="1028" name="_s1028"/>
            <p:cNvCxnSpPr>
              <a:cxnSpLocks noChangeShapeType="1"/>
              <a:stCxn id="23" idx="0"/>
              <a:endCxn id="18" idx="2"/>
            </p:cNvCxnSpPr>
            <p:nvPr/>
          </p:nvCxnSpPr>
          <p:spPr bwMode="auto">
            <a:xfrm rot="16200000" flipV="1">
              <a:off x="6319822" y="1458713"/>
              <a:ext cx="414180" cy="34764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22" idx="0"/>
              <a:endCxn id="18" idx="2"/>
            </p:cNvCxnSpPr>
            <p:nvPr/>
          </p:nvCxnSpPr>
          <p:spPr bwMode="auto">
            <a:xfrm rot="16200000" flipV="1">
              <a:off x="5449911" y="2328503"/>
              <a:ext cx="414180" cy="1738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flipV="1">
              <a:off x="4788712" y="2989823"/>
              <a:ext cx="0" cy="4141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1" name="_s1031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5400000" flipH="1" flipV="1">
              <a:off x="3711710" y="2328503"/>
              <a:ext cx="414180" cy="1738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2" name="_s1032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5400000" flipH="1" flipV="1">
              <a:off x="2843421" y="1458713"/>
              <a:ext cx="414180" cy="34764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" name="_s1033"/>
            <p:cNvSpPr>
              <a:spLocks noChangeArrowheads="1"/>
            </p:cNvSpPr>
            <p:nvPr/>
          </p:nvSpPr>
          <p:spPr bwMode="auto">
            <a:xfrm>
              <a:off x="3939899" y="2178030"/>
              <a:ext cx="1696003" cy="8117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63330" tIns="31665" rIns="63330" bIns="316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b="1" dirty="0"/>
                <a:t>Optionen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1034"/>
            <p:cNvSpPr>
              <a:spLocks noChangeArrowheads="1"/>
            </p:cNvSpPr>
            <p:nvPr/>
          </p:nvSpPr>
          <p:spPr bwMode="auto">
            <a:xfrm>
              <a:off x="611188" y="3404003"/>
              <a:ext cx="1400623" cy="810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63330" tIns="31665" rIns="63330" bIns="316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 H 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_s1035"/>
            <p:cNvSpPr>
              <a:spLocks noChangeArrowheads="1"/>
            </p:cNvSpPr>
            <p:nvPr/>
          </p:nvSpPr>
          <p:spPr bwMode="auto">
            <a:xfrm>
              <a:off x="2349389" y="3404003"/>
              <a:ext cx="1400623" cy="810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63330" tIns="31665" rIns="63330" bIns="316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 H 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_s1036"/>
            <p:cNvSpPr>
              <a:spLocks noChangeArrowheads="1"/>
            </p:cNvSpPr>
            <p:nvPr/>
          </p:nvSpPr>
          <p:spPr bwMode="auto">
            <a:xfrm>
              <a:off x="4087589" y="3404003"/>
              <a:ext cx="1400623" cy="810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63330" tIns="31665" rIns="63330" bIns="316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BAFEP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_s1037"/>
            <p:cNvSpPr>
              <a:spLocks noChangeArrowheads="1"/>
            </p:cNvSpPr>
            <p:nvPr/>
          </p:nvSpPr>
          <p:spPr bwMode="auto">
            <a:xfrm>
              <a:off x="5825790" y="3404003"/>
              <a:ext cx="1400623" cy="810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63330" tIns="31665" rIns="63330" bIns="316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 M 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_s1038"/>
            <p:cNvSpPr>
              <a:spLocks noChangeArrowheads="1"/>
            </p:cNvSpPr>
            <p:nvPr/>
          </p:nvSpPr>
          <p:spPr bwMode="auto">
            <a:xfrm>
              <a:off x="7563990" y="3404003"/>
              <a:ext cx="1400623" cy="8104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63330" tIns="31665" rIns="63330" bIns="316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 T 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84213" y="4430961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4 Jahre</a:t>
            </a:r>
            <a:endParaRPr lang="de-DE" altLang="de-DE" sz="1800" dirty="0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2339975" y="4430961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5 Jahre</a:t>
            </a:r>
            <a:endParaRPr lang="de-DE" altLang="de-DE" sz="1800" dirty="0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067175" y="4430961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5 Jahre</a:t>
            </a:r>
            <a:endParaRPr lang="de-DE" altLang="de-DE" sz="1800" dirty="0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795963" y="4430961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1 - 4 Jahre</a:t>
            </a:r>
            <a:endParaRPr lang="de-DE" altLang="de-DE" sz="1800" dirty="0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524750" y="4430961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1 Jahr</a:t>
            </a:r>
            <a:endParaRPr lang="de-DE" altLang="de-DE" sz="1800" dirty="0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84213" y="4934496"/>
            <a:ext cx="1511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umfassende Allgemein-bildung</a:t>
            </a:r>
            <a:endParaRPr lang="de-DE" altLang="de-DE" sz="1800" dirty="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268538" y="5150396"/>
            <a:ext cx="496775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dirty="0"/>
              <a:t>B   e   r   u   f   s   a   u   s   b   i   l   d   u   n   g</a:t>
            </a:r>
            <a:endParaRPr lang="de-DE" altLang="de-DE" sz="1800" dirty="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684213" y="5942608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altLang="de-DE" sz="1800" b="1" dirty="0"/>
              <a:t>R   E   I   F   E   P   R   Ü   F   U   N   G</a:t>
            </a:r>
            <a:endParaRPr lang="de-DE" altLang="de-DE" sz="1800" b="1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Bildungswege nach der 8. Schulstufe</a:t>
            </a:r>
            <a:endParaRPr lang="en-GB" sz="3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149EC26-9447-4C57-AA26-CCB7B45AF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1" y="116632"/>
            <a:ext cx="864221" cy="12634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/>
      <p:bldP spid="17446" grpId="0"/>
      <p:bldP spid="17447" grpId="0"/>
      <p:bldP spid="17448" grpId="0"/>
      <p:bldP spid="17449" grpId="0"/>
      <p:bldP spid="17450" grpId="0"/>
      <p:bldP spid="17451" grpId="0"/>
      <p:bldP spid="174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36"/>
          <p:cNvGrpSpPr>
            <a:grpSpLocks/>
          </p:cNvGrpSpPr>
          <p:nvPr/>
        </p:nvGrpSpPr>
        <p:grpSpPr bwMode="auto">
          <a:xfrm>
            <a:off x="1189038" y="2248495"/>
            <a:ext cx="7343599" cy="4060825"/>
            <a:chOff x="272" y="999"/>
            <a:chExt cx="1580" cy="2447"/>
          </a:xfrm>
        </p:grpSpPr>
        <p:cxnSp>
          <p:nvCxnSpPr>
            <p:cNvPr id="2052" name="_s2052"/>
            <p:cNvCxnSpPr>
              <a:cxnSpLocks noChangeShapeType="1"/>
              <a:stCxn id="14" idx="1"/>
              <a:endCxn id="9" idx="2"/>
            </p:cNvCxnSpPr>
            <p:nvPr/>
          </p:nvCxnSpPr>
          <p:spPr bwMode="auto">
            <a:xfrm rot="10800000">
              <a:off x="527" y="1287"/>
              <a:ext cx="321" cy="2016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3" name="_s2053"/>
            <p:cNvCxnSpPr>
              <a:cxnSpLocks noChangeShapeType="1"/>
              <a:stCxn id="13" idx="1"/>
              <a:endCxn id="9" idx="2"/>
            </p:cNvCxnSpPr>
            <p:nvPr/>
          </p:nvCxnSpPr>
          <p:spPr bwMode="auto">
            <a:xfrm rot="10800000">
              <a:off x="527" y="1287"/>
              <a:ext cx="321" cy="1584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4" name="_s2054"/>
            <p:cNvCxnSpPr>
              <a:cxnSpLocks noChangeShapeType="1"/>
              <a:stCxn id="12" idx="1"/>
              <a:endCxn id="9" idx="2"/>
            </p:cNvCxnSpPr>
            <p:nvPr/>
          </p:nvCxnSpPr>
          <p:spPr bwMode="auto">
            <a:xfrm rot="10800000">
              <a:off x="527" y="1287"/>
              <a:ext cx="321" cy="1152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5" name="_s2055"/>
            <p:cNvCxnSpPr>
              <a:cxnSpLocks noChangeShapeType="1"/>
              <a:stCxn id="11" idx="1"/>
              <a:endCxn id="9" idx="2"/>
            </p:cNvCxnSpPr>
            <p:nvPr/>
          </p:nvCxnSpPr>
          <p:spPr bwMode="auto">
            <a:xfrm rot="10800000">
              <a:off x="527" y="1287"/>
              <a:ext cx="321" cy="720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6" name="_s2056"/>
            <p:cNvCxnSpPr>
              <a:cxnSpLocks noChangeShapeType="1"/>
              <a:stCxn id="10" idx="1"/>
              <a:endCxn id="9" idx="2"/>
            </p:cNvCxnSpPr>
            <p:nvPr/>
          </p:nvCxnSpPr>
          <p:spPr bwMode="auto">
            <a:xfrm rot="10800000">
              <a:off x="527" y="1287"/>
              <a:ext cx="321" cy="288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9" name="_s2057"/>
            <p:cNvSpPr>
              <a:spLocks noChangeArrowheads="1"/>
            </p:cNvSpPr>
            <p:nvPr/>
          </p:nvSpPr>
          <p:spPr bwMode="auto">
            <a:xfrm>
              <a:off x="272" y="999"/>
              <a:ext cx="511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AHS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2058"/>
            <p:cNvSpPr>
              <a:spLocks noChangeArrowheads="1"/>
            </p:cNvSpPr>
            <p:nvPr/>
          </p:nvSpPr>
          <p:spPr bwMode="auto">
            <a:xfrm>
              <a:off x="848" y="1431"/>
              <a:ext cx="100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Gymnasium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2059"/>
            <p:cNvSpPr>
              <a:spLocks noChangeArrowheads="1"/>
            </p:cNvSpPr>
            <p:nvPr/>
          </p:nvSpPr>
          <p:spPr bwMode="auto">
            <a:xfrm>
              <a:off x="848" y="1863"/>
              <a:ext cx="100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Realgymnasium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2060"/>
            <p:cNvSpPr>
              <a:spLocks noChangeArrowheads="1"/>
            </p:cNvSpPr>
            <p:nvPr/>
          </p:nvSpPr>
          <p:spPr bwMode="auto">
            <a:xfrm>
              <a:off x="848" y="2295"/>
              <a:ext cx="100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Wirtschaftskundliches Realgymnasium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2061"/>
            <p:cNvSpPr>
              <a:spLocks noChangeArrowheads="1"/>
            </p:cNvSpPr>
            <p:nvPr/>
          </p:nvSpPr>
          <p:spPr bwMode="auto">
            <a:xfrm>
              <a:off x="848" y="2727"/>
              <a:ext cx="100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Oberstufenrealgymnasium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_s2062"/>
            <p:cNvSpPr>
              <a:spLocks noChangeArrowheads="1"/>
            </p:cNvSpPr>
            <p:nvPr/>
          </p:nvSpPr>
          <p:spPr bwMode="auto">
            <a:xfrm>
              <a:off x="848" y="3159"/>
              <a:ext cx="1004" cy="2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Sonderformen (z.B. Sportgym</a:t>
              </a:r>
              <a:r>
                <a:rPr lang="de-AT" sz="2000" dirty="0">
                  <a:solidFill>
                    <a:schemeClr val="tx1"/>
                  </a:solidFill>
                  <a:latin typeface="Arial" charset="0"/>
                </a:rPr>
                <a:t>nasium</a:t>
              </a: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30480" cy="1143000"/>
          </a:xfrm>
        </p:spPr>
        <p:txBody>
          <a:bodyPr/>
          <a:lstStyle/>
          <a:p>
            <a:r>
              <a:rPr lang="en-GB" dirty="0"/>
              <a:t>Allgemeinbildende Höhere Schulen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1AF7850-886F-406E-9BEF-8D1F5D75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73093"/>
            <a:ext cx="852696" cy="1267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39"/>
          <p:cNvGrpSpPr>
            <a:grpSpLocks/>
          </p:cNvGrpSpPr>
          <p:nvPr/>
        </p:nvGrpSpPr>
        <p:grpSpPr bwMode="auto">
          <a:xfrm>
            <a:off x="971550" y="1988840"/>
            <a:ext cx="7490936" cy="4625616"/>
            <a:chOff x="272" y="1109"/>
            <a:chExt cx="1498" cy="2559"/>
          </a:xfrm>
        </p:grpSpPr>
        <p:cxnSp>
          <p:nvCxnSpPr>
            <p:cNvPr id="3076" name="_s3076"/>
            <p:cNvCxnSpPr>
              <a:cxnSpLocks noChangeShapeType="1"/>
              <a:stCxn id="16" idx="1"/>
              <a:endCxn id="10" idx="2"/>
            </p:cNvCxnSpPr>
            <p:nvPr/>
          </p:nvCxnSpPr>
          <p:spPr bwMode="auto">
            <a:xfrm rot="10800000">
              <a:off x="502" y="1397"/>
              <a:ext cx="346" cy="2112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77" name="_s3077"/>
            <p:cNvCxnSpPr>
              <a:cxnSpLocks noChangeShapeType="1"/>
              <a:stCxn id="15" idx="1"/>
              <a:endCxn id="10" idx="2"/>
            </p:cNvCxnSpPr>
            <p:nvPr/>
          </p:nvCxnSpPr>
          <p:spPr bwMode="auto">
            <a:xfrm rot="10800000">
              <a:off x="502" y="1397"/>
              <a:ext cx="346" cy="1712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78" name="_s3078"/>
            <p:cNvCxnSpPr>
              <a:cxnSpLocks noChangeShapeType="1"/>
              <a:stCxn id="14" idx="1"/>
              <a:endCxn id="10" idx="2"/>
            </p:cNvCxnSpPr>
            <p:nvPr/>
          </p:nvCxnSpPr>
          <p:spPr bwMode="auto">
            <a:xfrm rot="10800000">
              <a:off x="502" y="1397"/>
              <a:ext cx="346" cy="1314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79" name="_s3079"/>
            <p:cNvCxnSpPr>
              <a:cxnSpLocks noChangeShapeType="1"/>
              <a:stCxn id="13" idx="1"/>
              <a:endCxn id="10" idx="2"/>
            </p:cNvCxnSpPr>
            <p:nvPr/>
          </p:nvCxnSpPr>
          <p:spPr bwMode="auto">
            <a:xfrm rot="10800000">
              <a:off x="502" y="1397"/>
              <a:ext cx="346" cy="916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80" name="_s3080"/>
            <p:cNvCxnSpPr>
              <a:cxnSpLocks noChangeShapeType="1"/>
              <a:stCxn id="12" idx="1"/>
              <a:endCxn id="10" idx="2"/>
            </p:cNvCxnSpPr>
            <p:nvPr/>
          </p:nvCxnSpPr>
          <p:spPr bwMode="auto">
            <a:xfrm rot="10800000">
              <a:off x="502" y="1397"/>
              <a:ext cx="346" cy="518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81" name="_s3081"/>
            <p:cNvCxnSpPr>
              <a:cxnSpLocks noChangeShapeType="1"/>
              <a:stCxn id="11" idx="1"/>
              <a:endCxn id="10" idx="2"/>
            </p:cNvCxnSpPr>
            <p:nvPr/>
          </p:nvCxnSpPr>
          <p:spPr bwMode="auto">
            <a:xfrm rot="10800000">
              <a:off x="502" y="1397"/>
              <a:ext cx="346" cy="119"/>
            </a:xfrm>
            <a:prstGeom prst="bentConnector2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10" name="_s3082"/>
            <p:cNvSpPr>
              <a:spLocks noChangeArrowheads="1"/>
            </p:cNvSpPr>
            <p:nvPr/>
          </p:nvSpPr>
          <p:spPr bwMode="auto">
            <a:xfrm>
              <a:off x="272" y="1109"/>
              <a:ext cx="461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BHS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3083"/>
            <p:cNvSpPr>
              <a:spLocks noChangeArrowheads="1"/>
            </p:cNvSpPr>
            <p:nvPr/>
          </p:nvSpPr>
          <p:spPr bwMode="auto">
            <a:xfrm>
              <a:off x="848" y="1358"/>
              <a:ext cx="922" cy="3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HTL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3084"/>
            <p:cNvSpPr>
              <a:spLocks noChangeArrowheads="1"/>
            </p:cNvSpPr>
            <p:nvPr/>
          </p:nvSpPr>
          <p:spPr bwMode="auto">
            <a:xfrm>
              <a:off x="848" y="1756"/>
              <a:ext cx="922" cy="3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HAK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3085"/>
            <p:cNvSpPr>
              <a:spLocks noChangeArrowheads="1"/>
            </p:cNvSpPr>
            <p:nvPr/>
          </p:nvSpPr>
          <p:spPr bwMode="auto">
            <a:xfrm>
              <a:off x="848" y="2154"/>
              <a:ext cx="922" cy="3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Höhere</a:t>
              </a:r>
              <a:r>
                <a:rPr kumimoji="0" lang="de-AT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Lehranstalt</a:t>
              </a: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für </a:t>
              </a:r>
              <a:b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Mode- und Bekleidungst</a:t>
              </a:r>
              <a:r>
                <a:rPr lang="de-AT" sz="2000" dirty="0">
                  <a:solidFill>
                    <a:schemeClr val="tx1"/>
                  </a:solidFill>
                </a:rPr>
                <a:t>echnik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_s3086"/>
            <p:cNvSpPr>
              <a:spLocks noChangeArrowheads="1"/>
            </p:cNvSpPr>
            <p:nvPr/>
          </p:nvSpPr>
          <p:spPr bwMode="auto">
            <a:xfrm>
              <a:off x="848" y="2553"/>
              <a:ext cx="922" cy="3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AT" sz="2000" dirty="0">
                  <a:solidFill>
                    <a:schemeClr val="tx1"/>
                  </a:solidFill>
                </a:rPr>
                <a:t>Höhere Lehranstalt für </a:t>
              </a:r>
              <a:br>
                <a:rPr lang="de-AT" sz="2000" dirty="0">
                  <a:solidFill>
                    <a:schemeClr val="tx1"/>
                  </a:solidFill>
                </a:rPr>
              </a:b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Tourismus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3087"/>
            <p:cNvSpPr>
              <a:spLocks noChangeArrowheads="1"/>
            </p:cNvSpPr>
            <p:nvPr/>
          </p:nvSpPr>
          <p:spPr bwMode="auto">
            <a:xfrm>
              <a:off x="848" y="2951"/>
              <a:ext cx="922" cy="31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AT" sz="2000" dirty="0">
                  <a:solidFill>
                    <a:schemeClr val="tx1"/>
                  </a:solidFill>
                </a:rPr>
                <a:t>Höhere Lehranstalt </a:t>
              </a: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für </a:t>
              </a:r>
              <a:b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de-AT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wirtschaftliche Berufe</a:t>
              </a: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_s3088"/>
            <p:cNvSpPr>
              <a:spLocks noChangeArrowheads="1"/>
            </p:cNvSpPr>
            <p:nvPr/>
          </p:nvSpPr>
          <p:spPr bwMode="auto">
            <a:xfrm>
              <a:off x="848" y="3351"/>
              <a:ext cx="922" cy="31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Höhere land</a:t>
              </a:r>
              <a:r>
                <a:rPr lang="de-DE" sz="2000" dirty="0">
                  <a:solidFill>
                    <a:schemeClr val="tx1"/>
                  </a:solidFill>
                </a:rPr>
                <a:t>- und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forstw</a:t>
              </a:r>
              <a:r>
                <a:rPr lang="de-DE" sz="2000" dirty="0">
                  <a:solidFill>
                    <a:schemeClr val="tx1"/>
                  </a:solidFill>
                </a:rPr>
                <a:t>irtschaftliche</a:t>
              </a: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Lehranstalt</a:t>
              </a:r>
            </a:p>
          </p:txBody>
        </p:sp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Berufsbildende Höhere Schulen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500B95-3075-4A45-8673-69C32842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758" y="224485"/>
            <a:ext cx="944962" cy="13778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pseln">
  <a:themeElements>
    <a:clrScheme name="Kapseln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el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seln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eln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eln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621</Words>
  <Application>Microsoft Office PowerPoint</Application>
  <PresentationFormat>Bildschirmpräsentation (4:3)</PresentationFormat>
  <Paragraphs>159</Paragraphs>
  <Slides>22</Slides>
  <Notes>6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1_Standarddesign</vt:lpstr>
      <vt:lpstr>Kapseln</vt:lpstr>
      <vt:lpstr>PowerPoint-Präsentation</vt:lpstr>
      <vt:lpstr>Ein Blick in die Zukunft</vt:lpstr>
      <vt:lpstr>Arbeitslose – Qualifikation 9/2018, Angaben in %</vt:lpstr>
      <vt:lpstr>PowerPoint-Präsentation</vt:lpstr>
      <vt:lpstr>PowerPoint-Präsentation</vt:lpstr>
      <vt:lpstr>Wichtige Fragen für Ihr Kind</vt:lpstr>
      <vt:lpstr>Bildungswege nach der 8. Schulstufe</vt:lpstr>
      <vt:lpstr>Allgemeinbildende Höhere Schulen</vt:lpstr>
      <vt:lpstr>Berufsbildende Höhere Schulen</vt:lpstr>
      <vt:lpstr>Bildungsanstalten</vt:lpstr>
      <vt:lpstr>Berufsbildende Mittlere Schulen</vt:lpstr>
      <vt:lpstr>Was bedeutet BILDUNG in der AHS?</vt:lpstr>
      <vt:lpstr>Von der AHS- zur BHS-Matura</vt:lpstr>
      <vt:lpstr>Oberstufenformen am GYMNASIUM SACRÉ COEUR</vt:lpstr>
      <vt:lpstr>Oberstufenformen am GYMNASIUM SACRÉ COEUR</vt:lpstr>
      <vt:lpstr>Oberstufenformen am GYMNASIUM SACRÉ COEUR</vt:lpstr>
      <vt:lpstr>Oberstufenformen am GYMNASIUM SACRÉ COEUR</vt:lpstr>
      <vt:lpstr>Oberstufenformen am GYMNASIUM SACRÉ COEUR</vt:lpstr>
      <vt:lpstr>Wahlpflichtfächer am  GYMNASIUM SACRÉ COEUR</vt:lpstr>
      <vt:lpstr>Neue Oberstufe NOST am  GYMNASIUM SACRÉ COEUR</vt:lpstr>
      <vt:lpstr>Schlüsselqualifikationen im GYMNASIUM SACRÉ COEUR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Mag. Gilrun Tschinkel</dc:creator>
  <cp:lastModifiedBy>Direktion Gymnasium</cp:lastModifiedBy>
  <cp:revision>136</cp:revision>
  <dcterms:created xsi:type="dcterms:W3CDTF">2005-10-17T19:56:22Z</dcterms:created>
  <dcterms:modified xsi:type="dcterms:W3CDTF">2019-11-16T19:11:26Z</dcterms:modified>
</cp:coreProperties>
</file>